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6247" autoAdjust="0"/>
  </p:normalViewPr>
  <p:slideViewPr>
    <p:cSldViewPr snapToGrid="0" snapToObjects="1">
      <p:cViewPr varScale="1">
        <p:scale>
          <a:sx n="107" d="100"/>
          <a:sy n="107" d="100"/>
        </p:scale>
        <p:origin x="930"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Pranay Moluguri</a:t>
            </a:r>
          </a:p>
          <a:p>
            <a:r>
              <a:rPr lang="en-US" dirty="0">
                <a:solidFill>
                  <a:schemeClr val="bg2"/>
                </a:solidFill>
                <a:latin typeface="Abadi" panose="020B0604020104020204" pitchFamily="34" charset="0"/>
                <a:ea typeface="SF Pro" pitchFamily="2" charset="0"/>
                <a:cs typeface="SF Pro" pitchFamily="2" charset="0"/>
              </a:rPr>
              <a:t>July 19</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8" y="1360173"/>
            <a:ext cx="10408977" cy="49591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6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600"/>
              </a:spcBef>
            </a:pPr>
            <a:r>
              <a:rPr lang="en-US" sz="1800" dirty="0">
                <a:solidFill>
                  <a:schemeClr val="accent3">
                    <a:lumMod val="25000"/>
                  </a:schemeClr>
                </a:solidFill>
                <a:latin typeface="Abadi" panose="020B0604020104020204" pitchFamily="34" charset="0"/>
              </a:rPr>
              <a:t>Data Collection - API</a:t>
            </a:r>
          </a:p>
          <a:p>
            <a:pPr lvl="1">
              <a:lnSpc>
                <a:spcPct val="100000"/>
              </a:lnSpc>
              <a:spcBef>
                <a:spcPts val="600"/>
              </a:spcBef>
            </a:pPr>
            <a:r>
              <a:rPr lang="en-US" sz="1800" dirty="0">
                <a:solidFill>
                  <a:schemeClr val="accent3">
                    <a:lumMod val="25000"/>
                  </a:schemeClr>
                </a:solidFill>
                <a:latin typeface="Abadi" panose="020B0604020104020204" pitchFamily="34" charset="0"/>
              </a:rPr>
              <a:t>Data Collection – Web Scraping</a:t>
            </a:r>
          </a:p>
          <a:p>
            <a:pPr lvl="1">
              <a:lnSpc>
                <a:spcPct val="100000"/>
              </a:lnSpc>
              <a:spcBef>
                <a:spcPts val="6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600"/>
              </a:spcBef>
            </a:pPr>
            <a:r>
              <a:rPr lang="en-US" sz="1800" dirty="0">
                <a:solidFill>
                  <a:schemeClr val="accent3">
                    <a:lumMod val="25000"/>
                  </a:schemeClr>
                </a:solidFill>
                <a:latin typeface="Abadi" panose="020B0604020104020204" pitchFamily="34" charset="0"/>
              </a:rPr>
              <a:t>Exploratory Data Analysis</a:t>
            </a:r>
          </a:p>
          <a:p>
            <a:pPr lvl="2">
              <a:lnSpc>
                <a:spcPct val="100000"/>
              </a:lnSpc>
              <a:spcBef>
                <a:spcPts val="600"/>
              </a:spcBef>
            </a:pPr>
            <a:r>
              <a:rPr lang="en-US" sz="1400" dirty="0">
                <a:solidFill>
                  <a:schemeClr val="accent3">
                    <a:lumMod val="25000"/>
                  </a:schemeClr>
                </a:solidFill>
                <a:latin typeface="Abadi" panose="020B0604020104020204" pitchFamily="34" charset="0"/>
              </a:rPr>
              <a:t>SQL</a:t>
            </a:r>
          </a:p>
          <a:p>
            <a:pPr lvl="2">
              <a:lnSpc>
                <a:spcPct val="100000"/>
              </a:lnSpc>
              <a:spcBef>
                <a:spcPts val="600"/>
              </a:spcBef>
            </a:pPr>
            <a:r>
              <a:rPr lang="en-US" sz="1400" dirty="0">
                <a:solidFill>
                  <a:schemeClr val="accent3">
                    <a:lumMod val="25000"/>
                  </a:schemeClr>
                </a:solidFill>
                <a:latin typeface="Abadi" panose="020B0604020104020204" pitchFamily="34" charset="0"/>
              </a:rPr>
              <a:t>Data Visualization</a:t>
            </a:r>
          </a:p>
          <a:p>
            <a:pPr lvl="1">
              <a:lnSpc>
                <a:spcPct val="100000"/>
              </a:lnSpc>
              <a:spcBef>
                <a:spcPts val="600"/>
              </a:spcBef>
            </a:pPr>
            <a:r>
              <a:rPr lang="en-US" sz="1800" dirty="0">
                <a:solidFill>
                  <a:schemeClr val="accent3">
                    <a:lumMod val="25000"/>
                  </a:schemeClr>
                </a:solidFill>
                <a:latin typeface="Abadi" panose="020B0604020104020204" pitchFamily="34" charset="0"/>
              </a:rPr>
              <a:t>Interactive Learning Predictions with Folium</a:t>
            </a:r>
          </a:p>
          <a:p>
            <a:pPr lvl="1">
              <a:lnSpc>
                <a:spcPct val="100000"/>
              </a:lnSpc>
              <a:spcBef>
                <a:spcPts val="600"/>
              </a:spcBef>
            </a:pPr>
            <a:r>
              <a:rPr lang="en-US" sz="1800" dirty="0">
                <a:solidFill>
                  <a:schemeClr val="accent3">
                    <a:lumMod val="25000"/>
                  </a:schemeClr>
                </a:solidFill>
                <a:latin typeface="Abadi" panose="020B0604020104020204" pitchFamily="34" charset="0"/>
              </a:rPr>
              <a:t>Predictions using Machine Learning</a:t>
            </a:r>
          </a:p>
          <a:p>
            <a:pPr>
              <a:lnSpc>
                <a:spcPct val="100000"/>
              </a:lnSpc>
              <a:spcBef>
                <a:spcPts val="6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600"/>
              </a:spcBef>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600"/>
              </a:spcBef>
            </a:pPr>
            <a:r>
              <a:rPr lang="en-US" sz="1800" dirty="0">
                <a:solidFill>
                  <a:schemeClr val="accent3">
                    <a:lumMod val="25000"/>
                  </a:schemeClr>
                </a:solidFill>
                <a:latin typeface="Abadi" panose="020B0604020104020204" pitchFamily="34" charset="0"/>
              </a:rPr>
              <a:t>Interactive Analytics Screenshots</a:t>
            </a:r>
          </a:p>
          <a:p>
            <a:pPr lvl="1">
              <a:lnSpc>
                <a:spcPct val="100000"/>
              </a:lnSpc>
              <a:spcBef>
                <a:spcPts val="600"/>
              </a:spcBef>
            </a:pPr>
            <a:r>
              <a:rPr lang="en-US" sz="1800" dirty="0">
                <a:solidFill>
                  <a:schemeClr val="accent3">
                    <a:lumMod val="25000"/>
                  </a:schemeClr>
                </a:solidFill>
                <a:latin typeface="Abadi" panose="020B0604020104020204" pitchFamily="34" charset="0"/>
              </a:rPr>
              <a:t>Predictive Analytics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25826" y="1517355"/>
            <a:ext cx="9791162" cy="499998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1800" b="1" dirty="0">
                <a:solidFill>
                  <a:schemeClr val="accent3">
                    <a:lumMod val="25000"/>
                  </a:schemeClr>
                </a:solidFill>
                <a:latin typeface="Abadi" panose="020B0604020104020204" pitchFamily="34" charset="0"/>
              </a:rPr>
              <a:t>Project background and context</a:t>
            </a:r>
          </a:p>
          <a:p>
            <a:pPr marL="0" indent="0" algn="just">
              <a:spcBef>
                <a:spcPts val="1400"/>
              </a:spcBef>
              <a:buNone/>
            </a:pPr>
            <a:r>
              <a:rPr lang="en-GB" sz="1700" dirty="0">
                <a:solidFill>
                  <a:schemeClr val="accent3">
                    <a:lumMod val="25000"/>
                  </a:schemeClr>
                </a:solidFill>
                <a:latin typeface="Abadi" panose="020B0604020104020204" pitchFamily="34" charset="0"/>
              </a:rPr>
              <a:t>	SpaceX promotes Falcon 9 rocket launches on its website at a competitive cost of 62 million dollars, while other providers charge upwards of 165 million dollars per launch. This significant price difference is largely due to SpaceX's ability to reuse the first stage of the rocket. Therefore, accurately predicting whether the first stage will land successfully becomes crucial in determining the overall cost of a launch. This predictive information holds valuable potential for other companies interested in bidding against SpaceX for a rocket launch contract. The ultimate aim of this project is to develop a machine learning pipeline that can efficiently forecast the likelihood of a successful first stage landing.</a:t>
            </a:r>
            <a:endParaRPr lang="en-US" sz="1700" dirty="0">
              <a:solidFill>
                <a:schemeClr val="accent3">
                  <a:lumMod val="25000"/>
                </a:schemeClr>
              </a:solidFill>
              <a:latin typeface="Abadi" panose="020B0604020104020204" pitchFamily="34" charset="0"/>
            </a:endParaRPr>
          </a:p>
          <a:p>
            <a:pPr algn="just">
              <a:spcBef>
                <a:spcPts val="1400"/>
              </a:spcBef>
            </a:pPr>
            <a:r>
              <a:rPr lang="en-US" sz="1800" b="1" dirty="0">
                <a:solidFill>
                  <a:schemeClr val="accent3">
                    <a:lumMod val="25000"/>
                  </a:schemeClr>
                </a:solidFill>
                <a:latin typeface="Abadi" panose="020B0604020104020204" pitchFamily="34" charset="0"/>
              </a:rPr>
              <a:t>Problems you want to find answers</a:t>
            </a:r>
          </a:p>
          <a:p>
            <a:pPr marL="800100" lvl="1" indent="-342900" algn="just">
              <a:spcBef>
                <a:spcPts val="1400"/>
              </a:spcBef>
              <a:buFont typeface="+mj-lt"/>
              <a:buAutoNum type="arabicPeriod"/>
            </a:pPr>
            <a:r>
              <a:rPr lang="en-GB" sz="1700" dirty="0">
                <a:solidFill>
                  <a:schemeClr val="accent3">
                    <a:lumMod val="25000"/>
                  </a:schemeClr>
                </a:solidFill>
                <a:latin typeface="Abadi" panose="020B0604020104020204" pitchFamily="34" charset="0"/>
              </a:rPr>
              <a:t>What are the factors that determine if a rocket will land successfully?</a:t>
            </a:r>
          </a:p>
          <a:p>
            <a:pPr marL="800100" lvl="1" indent="-342900" algn="just">
              <a:spcBef>
                <a:spcPts val="1400"/>
              </a:spcBef>
              <a:buFont typeface="+mj-lt"/>
              <a:buAutoNum type="arabicPeriod"/>
            </a:pPr>
            <a:r>
              <a:rPr lang="en-GB" sz="1700" dirty="0">
                <a:solidFill>
                  <a:schemeClr val="accent3">
                    <a:lumMod val="25000"/>
                  </a:schemeClr>
                </a:solidFill>
                <a:latin typeface="Abadi" panose="020B0604020104020204" pitchFamily="34" charset="0"/>
              </a:rPr>
              <a:t>How do different features interact to influence the success rate of a rocket's landing?</a:t>
            </a:r>
          </a:p>
          <a:p>
            <a:pPr marL="800100" lvl="1" indent="-342900" algn="just">
              <a:spcBef>
                <a:spcPts val="1400"/>
              </a:spcBef>
              <a:buFont typeface="+mj-lt"/>
              <a:buAutoNum type="arabicPeriod"/>
            </a:pPr>
            <a:r>
              <a:rPr lang="en-GB" sz="1700" dirty="0">
                <a:solidFill>
                  <a:schemeClr val="accent3">
                    <a:lumMod val="25000"/>
                  </a:schemeClr>
                </a:solidFill>
                <a:latin typeface="Abadi" panose="020B0604020104020204" pitchFamily="34" charset="0"/>
              </a:rPr>
              <a:t>What operating conditions must be in place to ensure a successful landing program for rockets?</a:t>
            </a:r>
          </a:p>
          <a:p>
            <a:pPr marL="800100" lvl="1" indent="-342900" algn="just">
              <a:spcBef>
                <a:spcPts val="1400"/>
              </a:spcBef>
              <a:buFont typeface="+mj-lt"/>
              <a:buAutoNum type="arabicPeriod"/>
            </a:pPr>
            <a:r>
              <a:rPr lang="en-GB" sz="1700" dirty="0">
                <a:solidFill>
                  <a:schemeClr val="accent3">
                    <a:lumMod val="25000"/>
                  </a:schemeClr>
                </a:solidFill>
                <a:latin typeface="Abadi" panose="020B0604020104020204" pitchFamily="34" charset="0"/>
              </a:rPr>
              <a:t>How important is the proper management of operating conditions for the successful return of a rocket's first stage?</a:t>
            </a:r>
            <a:endParaRPr lang="en-US" sz="1700" dirty="0">
              <a:solidFill>
                <a:schemeClr val="accent3">
                  <a:lumMod val="25000"/>
                </a:schemeClr>
              </a:solidFill>
              <a:latin typeface="Abadi" panose="020B0604020104020204" pitchFamily="34" charset="0"/>
            </a:endParaRPr>
          </a:p>
          <a:p>
            <a:pPr algn="just">
              <a:spcBef>
                <a:spcPts val="1400"/>
              </a:spcBef>
            </a:pPr>
            <a:endParaRPr lang="en-US" sz="1700" dirty="0">
              <a:solidFill>
                <a:schemeClr val="accent3">
                  <a:lumMod val="25000"/>
                </a:schemeClr>
              </a:solidFill>
              <a:latin typeface="Abadi" panose="020B0604020104020204" pitchFamily="34" charset="0"/>
            </a:endParaRPr>
          </a:p>
        </p:txBody>
      </p:sp>
      <p:pic>
        <p:nvPicPr>
          <p:cNvPr id="1028" name="Picture 4">
            <a:extLst>
              <a:ext uri="{FF2B5EF4-FFF2-40B4-BE49-F238E27FC236}">
                <a16:creationId xmlns:a16="http://schemas.microsoft.com/office/drawing/2014/main" id="{71C1A8E5-CEFF-C5C6-0775-2B42E5EE46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94893" y="305608"/>
            <a:ext cx="1210235" cy="5629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34028" y="1365655"/>
            <a:ext cx="10723944"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has been collected from </a:t>
            </a:r>
          </a:p>
          <a:p>
            <a:pPr lvl="2">
              <a:lnSpc>
                <a:spcPct val="120000"/>
              </a:lnSpc>
              <a:spcBef>
                <a:spcPts val="1400"/>
              </a:spcBef>
            </a:pPr>
            <a:r>
              <a:rPr lang="en-US" sz="7200" dirty="0">
                <a:solidFill>
                  <a:schemeClr val="bg2">
                    <a:lumMod val="50000"/>
                  </a:schemeClr>
                </a:solidFill>
                <a:latin typeface="Abadi"/>
              </a:rPr>
              <a:t>SpaceX API </a:t>
            </a:r>
          </a:p>
          <a:p>
            <a:pPr lvl="2">
              <a:lnSpc>
                <a:spcPct val="120000"/>
              </a:lnSpc>
              <a:spcBef>
                <a:spcPts val="1400"/>
              </a:spcBef>
            </a:pPr>
            <a:r>
              <a:rPr lang="en-US" sz="7200" dirty="0">
                <a:solidFill>
                  <a:schemeClr val="bg2">
                    <a:lumMod val="50000"/>
                  </a:schemeClr>
                </a:solidFill>
                <a:latin typeface="Abadi"/>
              </a:rPr>
              <a:t>Web scraping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 Hot Encoding was applied and other launch vehicles were filtered out.</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74235"/>
            <a:ext cx="10515600" cy="4351338"/>
          </a:xfrm>
          <a:prstGeom prst="rect">
            <a:avLst/>
          </a:prstGeom>
        </p:spPr>
        <p:txBody>
          <a:bodyPr/>
          <a:lstStyle/>
          <a:p>
            <a:r>
              <a:rPr lang="en-US" dirty="0"/>
              <a:t>Data Collection was done using the SpaceX API and Wikipedia Web Scrapping.</a:t>
            </a:r>
          </a:p>
          <a:p>
            <a:r>
              <a:rPr lang="en-US" dirty="0"/>
              <a:t>The Data was converted as a JSON using a .</a:t>
            </a:r>
            <a:r>
              <a:rPr lang="en-US" dirty="0" err="1"/>
              <a:t>json</a:t>
            </a:r>
            <a:r>
              <a:rPr lang="en-US" dirty="0"/>
              <a:t> function and was used to read into a Pandas Data Frame.</a:t>
            </a:r>
          </a:p>
          <a:p>
            <a:r>
              <a:rPr lang="en-US" dirty="0"/>
              <a:t>The unnecessary data was filtered out.</a:t>
            </a:r>
          </a:p>
          <a:p>
            <a:r>
              <a:rPr lang="en-US" dirty="0"/>
              <a:t>Missing values were found and filled using methods like mean etc.</a:t>
            </a:r>
          </a:p>
          <a:p>
            <a:r>
              <a:rPr lang="en-US" dirty="0"/>
              <a:t>Web Scraping from Wikipedia was done using Beautiful Soup from the records of the HTML table.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100</TotalTime>
  <Words>1628</Words>
  <Application>Microsoft Office PowerPoint</Application>
  <PresentationFormat>Widescreen</PresentationFormat>
  <Paragraphs>255</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Pranay Moluguri</cp:lastModifiedBy>
  <cp:revision>199</cp:revision>
  <dcterms:created xsi:type="dcterms:W3CDTF">2021-04-29T18:58:34Z</dcterms:created>
  <dcterms:modified xsi:type="dcterms:W3CDTF">2023-07-19T10:40:31Z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